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3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3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GB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3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GB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3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228FBAB0-B1BF-41CE-AC17-E6DA2ADBDCAB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680" y="685800"/>
            <a:ext cx="6092640" cy="3428640"/>
          </a:xfrm>
          <a:prstGeom prst="rect">
            <a:avLst/>
          </a:prstGeom>
        </p:spPr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203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BC84F28A-B62C-4558-8183-620406A6C108}" type="slidenum">
              <a:rPr lang="en-US" sz="1200" b="0" strike="noStrike" spc="-1">
                <a:latin typeface="Times New Roman"/>
              </a:rPr>
              <a:t>1</a:t>
            </a:fld>
            <a:endParaRPr lang="en-GB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  <p:sp>
        <p:nvSpPr>
          <p:cNvPr id="206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39E2F0A-FEF5-4E76-BDB9-7304E6141B18}" type="slidenum">
              <a:rPr lang="en-US" sz="1200" b="0" strike="noStrike" spc="-1">
                <a:latin typeface="Times New Roman"/>
              </a:rPr>
              <a:t>2</a:t>
            </a:fld>
            <a:endParaRPr lang="en-GB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786924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2160000" y="3540240"/>
            <a:ext cx="786924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216000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19236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820760" y="93600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7481520" y="93600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2160000" y="354024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body"/>
          </p:nvPr>
        </p:nvSpPr>
        <p:spPr>
          <a:xfrm>
            <a:off x="4820760" y="354024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body"/>
          </p:nvPr>
        </p:nvSpPr>
        <p:spPr>
          <a:xfrm>
            <a:off x="7481520" y="354024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2160000" y="936000"/>
            <a:ext cx="7869240" cy="4985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786924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2160000" y="360000"/>
            <a:ext cx="7869240" cy="171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216000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2160000" y="936000"/>
            <a:ext cx="7869240" cy="4985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19236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2160000" y="3540240"/>
            <a:ext cx="786924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786924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2160000" y="3540240"/>
            <a:ext cx="786924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216000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19236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820760" y="93600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7481520" y="93600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2160000" y="354024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820760" y="354024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7481520" y="354024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2160000" y="936000"/>
            <a:ext cx="7869240" cy="4985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786924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786924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2160000" y="360000"/>
            <a:ext cx="7869240" cy="171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216000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19236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2160000" y="3540240"/>
            <a:ext cx="786924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786924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2160000" y="3540240"/>
            <a:ext cx="786924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216000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body"/>
          </p:nvPr>
        </p:nvSpPr>
        <p:spPr>
          <a:xfrm>
            <a:off x="619236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820760" y="93600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7481520" y="93600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2160000" y="354024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8" name="PlaceHolder 6"/>
          <p:cNvSpPr>
            <a:spLocks noGrp="1"/>
          </p:cNvSpPr>
          <p:nvPr>
            <p:ph type="body"/>
          </p:nvPr>
        </p:nvSpPr>
        <p:spPr>
          <a:xfrm>
            <a:off x="4820760" y="354024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9" name="PlaceHolder 7"/>
          <p:cNvSpPr>
            <a:spLocks noGrp="1"/>
          </p:cNvSpPr>
          <p:nvPr>
            <p:ph type="body"/>
          </p:nvPr>
        </p:nvSpPr>
        <p:spPr>
          <a:xfrm>
            <a:off x="7481520" y="3540240"/>
            <a:ext cx="253368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2160000" y="360000"/>
            <a:ext cx="7869240" cy="1711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216000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4985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192360" y="354024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192360" y="936000"/>
            <a:ext cx="384012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2160000" y="3540240"/>
            <a:ext cx="7869240" cy="23778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3" descr="PowerPoint_strip2.png"/>
          <p:cNvPicPr/>
          <p:nvPr/>
        </p:nvPicPr>
        <p:blipFill>
          <a:blip r:embed="rId14"/>
          <a:stretch/>
        </p:blipFill>
        <p:spPr>
          <a:xfrm>
            <a:off x="0" y="0"/>
            <a:ext cx="182520" cy="6857640"/>
          </a:xfrm>
          <a:prstGeom prst="rect">
            <a:avLst/>
          </a:prstGeom>
          <a:ln>
            <a:noFill/>
          </a:ln>
        </p:spPr>
      </p:pic>
      <p:sp>
        <p:nvSpPr>
          <p:cNvPr id="10" name="CustomShape 1"/>
          <p:cNvSpPr/>
          <p:nvPr/>
        </p:nvSpPr>
        <p:spPr>
          <a:xfrm>
            <a:off x="8076600" y="5985000"/>
            <a:ext cx="19526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900" b="0" strike="noStrike" spc="-1">
                <a:solidFill>
                  <a:srgbClr val="064E83"/>
                </a:solidFill>
                <a:latin typeface="Arial"/>
              </a:rPr>
              <a:t>© ECMWF </a:t>
            </a:r>
            <a:fld id="{4785A749-7658-4DA9-AD80-B5A8BD0C2696}" type="datetime">
              <a:rPr lang="en-US" sz="900" b="0" strike="noStrike" spc="-1">
                <a:solidFill>
                  <a:srgbClr val="064E83"/>
                </a:solidFill>
                <a:latin typeface="Arial"/>
              </a:rPr>
              <a:t>11/21/24</a:t>
            </a:fld>
            <a:endParaRPr lang="en-GB" sz="900" b="0" strike="noStrike" spc="-1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2160000" y="-2163960"/>
            <a:ext cx="7869240" cy="39776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>
              <a:lnSpc>
                <a:spcPts val="4000"/>
              </a:lnSpc>
              <a:tabLst>
                <a:tab pos="0" algn="l"/>
              </a:tabLst>
            </a:pPr>
            <a:r>
              <a:rPr lang="en-GB" sz="3600" b="1" strike="noStrike" spc="-1">
                <a:solidFill>
                  <a:srgbClr val="064E83"/>
                </a:solidFill>
                <a:latin typeface="Arial"/>
              </a:rPr>
              <a:t>Title of Presentation</a:t>
            </a:r>
            <a:endParaRPr lang="en-US" sz="36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2160000" y="1980000"/>
            <a:ext cx="7869240" cy="3977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ts val="2999"/>
              </a:lnSpc>
              <a:tabLst>
                <a:tab pos="0" algn="l"/>
              </a:tabLst>
            </a:pPr>
            <a:r>
              <a:rPr lang="en-GB" sz="2400" b="0" strike="noStrike" spc="-1">
                <a:solidFill>
                  <a:srgbClr val="064E83"/>
                </a:solidFill>
                <a:latin typeface="Arial"/>
              </a:rPr>
              <a:t>Subtitle of Presentation</a:t>
            </a:r>
            <a:endParaRPr lang="en-US" sz="2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2160000" y="2700000"/>
            <a:ext cx="7869240" cy="3977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ts val="2401"/>
              </a:lnSpc>
              <a:tabLst>
                <a:tab pos="0" algn="l"/>
              </a:tabLst>
            </a:pPr>
            <a:r>
              <a:rPr lang="en-GB" sz="2000" b="0" strike="noStrike" spc="-1">
                <a:solidFill>
                  <a:srgbClr val="064E83"/>
                </a:solidFill>
                <a:latin typeface="Arial"/>
              </a:rPr>
              <a:t>Author’s Name</a:t>
            </a:r>
            <a:endParaRPr lang="en-US" sz="20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2160000" y="3121200"/>
            <a:ext cx="7869240" cy="3977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ts val="2001"/>
              </a:lnSpc>
              <a:tabLst>
                <a:tab pos="0" algn="l"/>
              </a:tabLst>
            </a:pPr>
            <a:r>
              <a:rPr lang="en-GB" sz="1600" b="0" strike="noStrike" spc="-1">
                <a:solidFill>
                  <a:srgbClr val="064E83"/>
                </a:solidFill>
                <a:latin typeface="Arial"/>
              </a:rPr>
              <a:t>Author’s Address</a:t>
            </a:r>
            <a:endParaRPr lang="en-US" sz="16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PlaceHolder 6"/>
          <p:cNvSpPr>
            <a:spLocks noGrp="1"/>
          </p:cNvSpPr>
          <p:nvPr>
            <p:ph type="body"/>
          </p:nvPr>
        </p:nvSpPr>
        <p:spPr>
          <a:xfrm>
            <a:off x="2160000" y="3429000"/>
            <a:ext cx="7869240" cy="3977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ts val="1800"/>
              </a:lnSpc>
              <a:tabLst>
                <a:tab pos="0" algn="l"/>
              </a:tabLst>
            </a:pPr>
            <a:r>
              <a:rPr lang="en-GB" sz="1400" b="0" strike="noStrike" spc="-1">
                <a:solidFill>
                  <a:srgbClr val="064E83"/>
                </a:solidFill>
                <a:latin typeface="Arial"/>
              </a:rPr>
              <a:t>email@ddress</a:t>
            </a:r>
            <a:endParaRPr lang="en-US" sz="14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9" descr="ECMWF_Master_Logo_RGB_nostrap.png"/>
          <p:cNvPicPr/>
          <p:nvPr/>
        </p:nvPicPr>
        <p:blipFill>
          <a:blip r:embed="rId15"/>
          <a:stretch/>
        </p:blipFill>
        <p:spPr>
          <a:xfrm>
            <a:off x="2160000" y="5985000"/>
            <a:ext cx="2135160" cy="366480"/>
          </a:xfrm>
          <a:prstGeom prst="rect">
            <a:avLst/>
          </a:prstGeom>
          <a:ln>
            <a:noFill/>
          </a:ln>
        </p:spPr>
      </p:pic>
      <p:sp>
        <p:nvSpPr>
          <p:cNvPr id="8" name="PlaceHolder 7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3" descr="PowerPoint_strip2.png"/>
          <p:cNvPicPr/>
          <p:nvPr/>
        </p:nvPicPr>
        <p:blipFill>
          <a:blip r:embed="rId14"/>
          <a:stretch/>
        </p:blipFill>
        <p:spPr>
          <a:xfrm>
            <a:off x="0" y="0"/>
            <a:ext cx="182520" cy="6857640"/>
          </a:xfrm>
          <a:prstGeom prst="rect">
            <a:avLst/>
          </a:prstGeom>
          <a:ln>
            <a:noFill/>
          </a:ln>
        </p:spPr>
      </p:pic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080000" y="360000"/>
            <a:ext cx="10029240" cy="3690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GB" sz="2400" b="0" strike="noStrike" spc="-1">
                <a:solidFill>
                  <a:srgbClr val="064E83"/>
                </a:solidFill>
                <a:latin typeface="Arial"/>
              </a:rPr>
              <a:t>Click to edit Master title style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080000" y="936000"/>
            <a:ext cx="10029240" cy="4985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Top level text goes in here 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marL="630000" lvl="1" indent="-269640">
              <a:lnSpc>
                <a:spcPts val="2001"/>
              </a:lnSpc>
              <a:spcBef>
                <a:spcPts val="1001"/>
              </a:spcBef>
              <a:buClr>
                <a:srgbClr val="064E83"/>
              </a:buClr>
              <a:buFont typeface="Arial"/>
              <a:buChar char="–"/>
            </a:pPr>
            <a:r>
              <a:rPr lang="en-GB" sz="1600" b="0" strike="noStrike" spc="-1">
                <a:solidFill>
                  <a:srgbClr val="000000"/>
                </a:solidFill>
                <a:latin typeface="Arial"/>
              </a:rPr>
              <a:t>Second level text goes in here</a:t>
            </a:r>
            <a:endParaRPr lang="en-US" sz="1600" b="0" strike="noStrike" spc="-1">
              <a:solidFill>
                <a:srgbClr val="FFFFFF"/>
              </a:solidFill>
              <a:latin typeface="Arial"/>
            </a:endParaRPr>
          </a:p>
          <a:p>
            <a:pPr marL="990000" lvl="2" indent="-269640">
              <a:lnSpc>
                <a:spcPts val="1800"/>
              </a:lnSpc>
              <a:spcBef>
                <a:spcPts val="901"/>
              </a:spcBef>
              <a:buClr>
                <a:srgbClr val="064E83"/>
              </a:buClr>
              <a:buFont typeface="Arial"/>
              <a:buChar char="•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Third level text goes in here</a:t>
            </a:r>
            <a:endParaRPr lang="en-US" sz="1400" b="0" strike="noStrike" spc="-1">
              <a:solidFill>
                <a:srgbClr val="FFFFFF"/>
              </a:solidFill>
              <a:latin typeface="Arial"/>
            </a:endParaRPr>
          </a:p>
          <a:p>
            <a:pPr marL="1350000" lvl="3" indent="-269640">
              <a:lnSpc>
                <a:spcPts val="1599"/>
              </a:lnSpc>
              <a:spcBef>
                <a:spcPts val="799"/>
              </a:spcBef>
              <a:buClr>
                <a:srgbClr val="064E83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 text goes in here</a:t>
            </a:r>
            <a:endParaRPr lang="en-US" sz="1200" b="0" strike="noStrike" spc="-1">
              <a:solidFill>
                <a:srgbClr val="FFFFFF"/>
              </a:solidFill>
              <a:latin typeface="Arial"/>
            </a:endParaRPr>
          </a:p>
          <a:p>
            <a:pPr marL="1710000" lvl="4" indent="-269640">
              <a:lnSpc>
                <a:spcPts val="1400"/>
              </a:lnSpc>
              <a:spcBef>
                <a:spcPts val="700"/>
              </a:spcBef>
              <a:buClr>
                <a:srgbClr val="064E83"/>
              </a:buClr>
              <a:buFont typeface="Arial"/>
              <a:buChar char="»"/>
            </a:pPr>
            <a:r>
              <a:rPr lang="en-GB" sz="1000" b="0" strike="noStrike" spc="-1">
                <a:solidFill>
                  <a:srgbClr val="000000"/>
                </a:solidFill>
                <a:latin typeface="Arial"/>
              </a:rPr>
              <a:t>Fifth level text goes in here</a:t>
            </a:r>
            <a:endParaRPr lang="en-US" sz="10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sldNum"/>
          </p:nvPr>
        </p:nvSpPr>
        <p:spPr>
          <a:xfrm>
            <a:off x="10029600" y="6308280"/>
            <a:ext cx="2158920" cy="2156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D2F5F2F1-C115-4617-A20A-86D263E68CC4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‹#›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8564400" y="6308280"/>
            <a:ext cx="1464840" cy="23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900" b="0" strike="noStrike" spc="-1">
                <a:solidFill>
                  <a:srgbClr val="FFFFFF"/>
                </a:solidFill>
                <a:latin typeface="Arial"/>
              </a:rPr>
              <a:t>October 29, 2014</a:t>
            </a:r>
            <a:endParaRPr lang="en-GB" sz="900" b="0" strike="noStrike" spc="-1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ftr"/>
          </p:nvPr>
        </p:nvSpPr>
        <p:spPr>
          <a:xfrm>
            <a:off x="2422440" y="6308280"/>
            <a:ext cx="4053240" cy="2304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00" b="1" strike="noStrike" cap="all" spc="-1">
                <a:solidFill>
                  <a:srgbClr val="064E83"/>
                </a:solidFill>
                <a:latin typeface="Arial"/>
              </a:rPr>
              <a:t>European Centre for Medium-Range Weather Forecasts</a:t>
            </a:r>
            <a:endParaRPr lang="en-GB" sz="900" b="0" strike="noStrike" spc="-1">
              <a:latin typeface="Times New Roman"/>
            </a:endParaRPr>
          </a:p>
        </p:txBody>
      </p:sp>
      <p:pic>
        <p:nvPicPr>
          <p:cNvPr id="51" name="Picture 7" descr="ECMWF_Master_Logo_RGB_nostrap.png"/>
          <p:cNvPicPr/>
          <p:nvPr/>
        </p:nvPicPr>
        <p:blipFill>
          <a:blip r:embed="rId15"/>
          <a:stretch/>
        </p:blipFill>
        <p:spPr>
          <a:xfrm>
            <a:off x="1080000" y="6308280"/>
            <a:ext cx="1342080" cy="23040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3" descr="PowerPoint_strip2.png"/>
          <p:cNvPicPr/>
          <p:nvPr/>
        </p:nvPicPr>
        <p:blipFill>
          <a:blip r:embed="rId14"/>
          <a:stretch/>
        </p:blipFill>
        <p:spPr>
          <a:xfrm>
            <a:off x="0" y="0"/>
            <a:ext cx="182520" cy="6857640"/>
          </a:xfrm>
          <a:prstGeom prst="rect">
            <a:avLst/>
          </a:prstGeom>
          <a:ln>
            <a:noFill/>
          </a:ln>
        </p:spPr>
      </p:pic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2160000" y="360000"/>
            <a:ext cx="7869240" cy="3690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GB" sz="2400" b="0" strike="noStrike" spc="-1">
                <a:solidFill>
                  <a:srgbClr val="064E83"/>
                </a:solidFill>
                <a:latin typeface="Arial"/>
              </a:rPr>
              <a:t>Click to edit Master title style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2160000" y="936000"/>
            <a:ext cx="7869240" cy="4985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Top level text goes in here 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marL="630000" lvl="1" indent="-269640">
              <a:lnSpc>
                <a:spcPts val="2001"/>
              </a:lnSpc>
              <a:spcBef>
                <a:spcPts val="1001"/>
              </a:spcBef>
              <a:buClr>
                <a:srgbClr val="064E83"/>
              </a:buClr>
              <a:buFont typeface="Arial"/>
              <a:buChar char="–"/>
            </a:pPr>
            <a:r>
              <a:rPr lang="en-GB" sz="1600" b="0" strike="noStrike" spc="-1">
                <a:solidFill>
                  <a:srgbClr val="000000"/>
                </a:solidFill>
                <a:latin typeface="Arial"/>
              </a:rPr>
              <a:t>Second level text goes in here</a:t>
            </a:r>
            <a:endParaRPr lang="en-US" sz="1600" b="0" strike="noStrike" spc="-1">
              <a:solidFill>
                <a:srgbClr val="FFFFFF"/>
              </a:solidFill>
              <a:latin typeface="Arial"/>
            </a:endParaRPr>
          </a:p>
          <a:p>
            <a:pPr marL="990000" lvl="2" indent="-269640">
              <a:lnSpc>
                <a:spcPts val="1800"/>
              </a:lnSpc>
              <a:spcBef>
                <a:spcPts val="901"/>
              </a:spcBef>
              <a:buClr>
                <a:srgbClr val="064E83"/>
              </a:buClr>
              <a:buFont typeface="Arial"/>
              <a:buChar char="•"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Third level text goes in here</a:t>
            </a:r>
            <a:endParaRPr lang="en-US" sz="1400" b="0" strike="noStrike" spc="-1">
              <a:solidFill>
                <a:srgbClr val="FFFFFF"/>
              </a:solidFill>
              <a:latin typeface="Arial"/>
            </a:endParaRPr>
          </a:p>
          <a:p>
            <a:pPr marL="1350000" lvl="3" indent="-269640">
              <a:lnSpc>
                <a:spcPts val="1599"/>
              </a:lnSpc>
              <a:spcBef>
                <a:spcPts val="799"/>
              </a:spcBef>
              <a:buClr>
                <a:srgbClr val="064E83"/>
              </a:buClr>
              <a:buFont typeface="Arial"/>
              <a:buChar char="–"/>
            </a:pPr>
            <a:r>
              <a:rPr lang="en-GB" sz="1200" b="0" strike="noStrike" spc="-1">
                <a:solidFill>
                  <a:srgbClr val="000000"/>
                </a:solidFill>
                <a:latin typeface="Arial"/>
              </a:rPr>
              <a:t>Fourth level text goes in here</a:t>
            </a:r>
            <a:endParaRPr lang="en-US" sz="1200" b="0" strike="noStrike" spc="-1">
              <a:solidFill>
                <a:srgbClr val="FFFFFF"/>
              </a:solidFill>
              <a:latin typeface="Arial"/>
            </a:endParaRPr>
          </a:p>
          <a:p>
            <a:pPr marL="1710000" lvl="4" indent="-269640">
              <a:lnSpc>
                <a:spcPts val="1400"/>
              </a:lnSpc>
              <a:spcBef>
                <a:spcPts val="700"/>
              </a:spcBef>
              <a:buClr>
                <a:srgbClr val="064E83"/>
              </a:buClr>
              <a:buFont typeface="Arial"/>
              <a:buChar char="»"/>
            </a:pPr>
            <a:r>
              <a:rPr lang="en-GB" sz="1000" b="0" strike="noStrike" spc="-1">
                <a:solidFill>
                  <a:srgbClr val="000000"/>
                </a:solidFill>
                <a:latin typeface="Arial"/>
              </a:rPr>
              <a:t>Fifth level text goes in here</a:t>
            </a:r>
            <a:endParaRPr lang="en-US" sz="10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sldNum"/>
          </p:nvPr>
        </p:nvSpPr>
        <p:spPr>
          <a:xfrm>
            <a:off x="10029600" y="6308280"/>
            <a:ext cx="2158920" cy="2156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447B21ED-DA61-4BDE-A452-A4DA3613A6F4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‹#›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ftr"/>
          </p:nvPr>
        </p:nvSpPr>
        <p:spPr>
          <a:xfrm>
            <a:off x="3502440" y="6308280"/>
            <a:ext cx="4053240" cy="2304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00" b="1" strike="noStrike" cap="all" spc="-1">
                <a:solidFill>
                  <a:srgbClr val="064E83"/>
                </a:solidFill>
                <a:latin typeface="Arial"/>
              </a:rPr>
              <a:t>European Centre for Medium-Range Weather Forecasts</a:t>
            </a:r>
            <a:endParaRPr lang="en-GB" sz="900" b="0" strike="noStrike" spc="-1">
              <a:latin typeface="Times New Roman"/>
            </a:endParaRPr>
          </a:p>
        </p:txBody>
      </p:sp>
      <p:pic>
        <p:nvPicPr>
          <p:cNvPr id="93" name="Picture 7" descr="ECMWF_Master_Logo_RGB_nostrap.png"/>
          <p:cNvPicPr/>
          <p:nvPr/>
        </p:nvPicPr>
        <p:blipFill>
          <a:blip r:embed="rId15"/>
          <a:stretch/>
        </p:blipFill>
        <p:spPr>
          <a:xfrm>
            <a:off x="2160000" y="6293520"/>
            <a:ext cx="1342080" cy="23040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arijana.crepulja@ecmwf.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hyperlink" Target="mailto:Roberto.ribas@ecmwf.int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y.wmo.int/idurl/4/35625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app=desktop&amp;v=d-iiVT2XxTw" TargetMode="External"/><Relationship Id="rId2" Type="http://schemas.openxmlformats.org/officeDocument/2006/relationships/hyperlink" Target="https://www.youtube.com/watch?v=Xf2YuIzVS7g" TargetMode="Externa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confluence.ecmwf.int/display/ECC/ecCodes+Home" TargetMode="External"/><Relationship Id="rId5" Type="http://schemas.openxmlformats.org/officeDocument/2006/relationships/hyperlink" Target="https://learning.ecmwf.int/mod/scorm/player.php?a=176&amp;currentorg=Introduction_to_BUFR_decoding_with_ecCodes_ORG&amp;scoid=452" TargetMode="External"/><Relationship Id="rId4" Type="http://schemas.openxmlformats.org/officeDocument/2006/relationships/hyperlink" Target="https://www.youtube.com/watch?v=xQx2214buV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2160000" y="1294200"/>
            <a:ext cx="7869240" cy="51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ts val="4000"/>
              </a:lnSpc>
              <a:tabLst>
                <a:tab pos="0" algn="l"/>
              </a:tabLst>
            </a:pPr>
            <a:r>
              <a:rPr lang="en-US" sz="3600" b="1" strike="noStrike" spc="-1">
                <a:solidFill>
                  <a:srgbClr val="064E83"/>
                </a:solidFill>
                <a:latin typeface="Arial"/>
              </a:rPr>
              <a:t>WELCOME to BUFR WORLD</a:t>
            </a:r>
            <a:endParaRPr lang="en-US" sz="36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3073320" y="1944000"/>
            <a:ext cx="6502680" cy="519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999"/>
              </a:lnSpc>
              <a:tabLst>
                <a:tab pos="0" algn="l"/>
              </a:tabLst>
            </a:pPr>
            <a:r>
              <a:rPr lang="en-US" sz="2400" b="0" strike="noStrike" spc="-1">
                <a:solidFill>
                  <a:srgbClr val="064E83"/>
                </a:solidFill>
                <a:latin typeface="Arial"/>
              </a:rPr>
              <a:t>Introduction to BUFR decoding with ecCodes</a:t>
            </a:r>
            <a:endParaRPr lang="en-US" sz="24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8" name="TextShape 3"/>
          <p:cNvSpPr txBox="1"/>
          <p:nvPr/>
        </p:nvSpPr>
        <p:spPr>
          <a:xfrm>
            <a:off x="2160000" y="2700000"/>
            <a:ext cx="7869240" cy="307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401"/>
              </a:lnSpc>
              <a:tabLst>
                <a:tab pos="0" algn="l"/>
              </a:tabLst>
            </a:pPr>
            <a:r>
              <a:rPr lang="en-US" sz="2000" b="0" strike="noStrike" spc="-1">
                <a:solidFill>
                  <a:srgbClr val="064E83"/>
                </a:solidFill>
                <a:latin typeface="Arial"/>
              </a:rPr>
              <a:t>Marijana Crepulja, Roberto Ribas</a:t>
            </a:r>
            <a:endParaRPr lang="en-US" sz="20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9" name="TextShape 4"/>
          <p:cNvSpPr txBox="1"/>
          <p:nvPr/>
        </p:nvSpPr>
        <p:spPr>
          <a:xfrm>
            <a:off x="2160000" y="3121200"/>
            <a:ext cx="7869240" cy="238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001"/>
              </a:lnSpc>
              <a:tabLst>
                <a:tab pos="0" algn="l"/>
              </a:tabLst>
            </a:pPr>
            <a:r>
              <a:rPr lang="en-US" sz="1600" b="0" strike="noStrike" spc="-1">
                <a:solidFill>
                  <a:srgbClr val="064E83"/>
                </a:solidFill>
                <a:latin typeface="Arial"/>
              </a:rPr>
              <a:t>ECMWF Reading UK</a:t>
            </a:r>
            <a:endParaRPr lang="en-US" sz="16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0" name="TextShape 5"/>
          <p:cNvSpPr txBox="1"/>
          <p:nvPr/>
        </p:nvSpPr>
        <p:spPr>
          <a:xfrm>
            <a:off x="2191680" y="3429000"/>
            <a:ext cx="7869240" cy="213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1800"/>
              </a:lnSpc>
              <a:tabLst>
                <a:tab pos="0" algn="l"/>
              </a:tabLst>
            </a:pPr>
            <a:r>
              <a:rPr lang="en-US" sz="1400" b="0" u="sng" strike="noStrike" spc="-1">
                <a:solidFill>
                  <a:srgbClr val="0000FF"/>
                </a:solidFill>
                <a:uFillTx/>
                <a:latin typeface="Arial"/>
                <a:hlinkClick r:id="rId3"/>
              </a:rPr>
              <a:t>Marijana.crepulja@ecmwf.int</a:t>
            </a:r>
            <a:r>
              <a:rPr lang="en-US" sz="1400" b="0" strike="noStrike" spc="-1">
                <a:solidFill>
                  <a:srgbClr val="064E83"/>
                </a:solidFill>
                <a:latin typeface="Arial"/>
              </a:rPr>
              <a:t> /  </a:t>
            </a:r>
            <a:r>
              <a:rPr lang="en-US" sz="1400" b="0" u="sng" strike="noStrike" spc="-1">
                <a:solidFill>
                  <a:srgbClr val="0000FF"/>
                </a:solidFill>
                <a:uFillTx/>
                <a:latin typeface="Arial"/>
                <a:hlinkClick r:id="rId4"/>
              </a:rPr>
              <a:t>Roberto.ribas@ecmwf.int</a:t>
            </a:r>
            <a:r>
              <a:rPr lang="en-US" sz="1400" b="0" strike="noStrike" spc="-1">
                <a:solidFill>
                  <a:srgbClr val="064E83"/>
                </a:solidFill>
                <a:latin typeface="Arial"/>
              </a:rPr>
              <a:t>/</a:t>
            </a:r>
            <a:endParaRPr lang="en-US" sz="14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41" name="Picture 140"/>
          <p:cNvPicPr/>
          <p:nvPr/>
        </p:nvPicPr>
        <p:blipFill>
          <a:blip r:embed="rId5"/>
          <a:srcRect l="5492"/>
          <a:stretch/>
        </p:blipFill>
        <p:spPr>
          <a:xfrm>
            <a:off x="7200000" y="3488760"/>
            <a:ext cx="3960000" cy="2343240"/>
          </a:xfrm>
          <a:prstGeom prst="rect">
            <a:avLst/>
          </a:prstGeom>
          <a:ln>
            <a:noFill/>
          </a:ln>
        </p:spPr>
      </p:pic>
      <p:sp>
        <p:nvSpPr>
          <p:cNvPr id="142" name="TextShape 6"/>
          <p:cNvSpPr txBox="1"/>
          <p:nvPr/>
        </p:nvSpPr>
        <p:spPr>
          <a:xfrm>
            <a:off x="8568000" y="4680000"/>
            <a:ext cx="1224000" cy="360000"/>
          </a:xfrm>
          <a:prstGeom prst="rect">
            <a:avLst/>
          </a:prstGeom>
          <a:effectLst>
            <a:outerShdw dist="51420" dir="2700000">
              <a:srgbClr val="808080"/>
            </a:outerShdw>
          </a:effectLst>
        </p:spPr>
        <p:txBody>
          <a:bodyPr lIns="90000" tIns="47160" rIns="90000" bIns="47160" anchor="ctr" anchorCtr="1">
            <a:prstTxWarp prst="textStop">
              <a:avLst>
                <a:gd name="adj" fmla="val 12500"/>
              </a:avLst>
            </a:prstTxWarp>
            <a:noAutofit/>
          </a:bodyPr>
          <a:lstStyle/>
          <a:p>
            <a:pPr>
              <a:lnSpc>
                <a:spcPct val="100000"/>
              </a:lnSpc>
            </a:pPr>
            <a:r>
              <a:rPr lang="en-GB" sz="2400" b="0" strike="noStrike" spc="-1">
                <a:solidFill>
                  <a:srgbClr val="000000"/>
                </a:solidFill>
                <a:latin typeface="Times New Roman"/>
                <a:ea typeface="MS Gothic"/>
              </a:rPr>
              <a:t>BUFR </a:t>
            </a:r>
            <a:endParaRPr lang="en-GB" sz="24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Content Placeholder 5" descr="A close up of words&#10;&#10;Description automatically generated"/>
          <p:cNvPicPr/>
          <p:nvPr/>
        </p:nvPicPr>
        <p:blipFill>
          <a:blip r:embed="rId2"/>
          <a:stretch/>
        </p:blipFill>
        <p:spPr>
          <a:xfrm>
            <a:off x="303120" y="558000"/>
            <a:ext cx="11764440" cy="5176080"/>
          </a:xfrm>
          <a:prstGeom prst="rect">
            <a:avLst/>
          </a:prstGeom>
          <a:ln>
            <a:noFill/>
          </a:ln>
        </p:spPr>
      </p:pic>
      <p:sp>
        <p:nvSpPr>
          <p:cNvPr id="199" name="TextShape 1"/>
          <p:cNvSpPr txBox="1"/>
          <p:nvPr/>
        </p:nvSpPr>
        <p:spPr>
          <a:xfrm>
            <a:off x="10029600" y="6308280"/>
            <a:ext cx="2158920" cy="21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  <a:spcAft>
                <a:spcPts val="601"/>
              </a:spcAft>
            </a:pPr>
            <a:fld id="{E39470EB-BE3A-4955-A2E6-B2522BF38873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10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200" name="TextShape 2"/>
          <p:cNvSpPr txBox="1"/>
          <p:nvPr/>
        </p:nvSpPr>
        <p:spPr>
          <a:xfrm>
            <a:off x="3502440" y="6308280"/>
            <a:ext cx="4053240" cy="230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  <a:spcAft>
                <a:spcPts val="601"/>
              </a:spcAft>
            </a:pPr>
            <a:r>
              <a:rPr lang="en-US" sz="900" b="1" strike="noStrike" cap="all" spc="-1">
                <a:solidFill>
                  <a:srgbClr val="064E83"/>
                </a:solidFill>
                <a:latin typeface="Arial"/>
              </a:rPr>
              <a:t>European Centre for Medium-Range Weather Forecasts</a:t>
            </a:r>
            <a:endParaRPr lang="en-GB" sz="9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1080000" y="360000"/>
            <a:ext cx="10029240" cy="369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US" sz="2400" b="0" strike="noStrike" spc="-1">
                <a:solidFill>
                  <a:srgbClr val="064E83"/>
                </a:solidFill>
                <a:latin typeface="Arial"/>
              </a:rPr>
              <a:t>BUFR format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1152000" y="918360"/>
            <a:ext cx="10029240" cy="498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marL="285840" indent="-28548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endParaRPr lang="en-US" sz="3200" b="0" strike="noStrike" spc="-1" dirty="0">
              <a:solidFill>
                <a:srgbClr val="FFFFFF"/>
              </a:solidFill>
              <a:latin typeface="Arial"/>
            </a:endParaRPr>
          </a:p>
          <a:p>
            <a:pPr marL="285840" indent="-28548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BUFR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 is a </a:t>
            </a:r>
            <a:r>
              <a:rPr lang="en-US" sz="1800" b="1" strike="noStrike" spc="-1" dirty="0">
                <a:solidFill>
                  <a:srgbClr val="FF0000"/>
                </a:solidFill>
                <a:latin typeface="Arial"/>
              </a:rPr>
              <a:t>B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inary </a:t>
            </a:r>
            <a:r>
              <a:rPr lang="en-US" sz="1800" b="1" strike="noStrike" spc="-1" dirty="0">
                <a:solidFill>
                  <a:srgbClr val="FF0000"/>
                </a:solidFill>
                <a:latin typeface="Arial"/>
              </a:rPr>
              <a:t>U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niversal </a:t>
            </a:r>
            <a:r>
              <a:rPr lang="en-US" sz="1800" b="1" strike="noStrike" spc="-1" dirty="0">
                <a:solidFill>
                  <a:srgbClr val="FF0000"/>
                </a:solidFill>
                <a:latin typeface="Arial"/>
              </a:rPr>
              <a:t>F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ormat for the </a:t>
            </a:r>
            <a:r>
              <a:rPr lang="en-US" sz="1800" b="1" strike="noStrike" spc="-1" dirty="0">
                <a:solidFill>
                  <a:srgbClr val="FF0000"/>
                </a:solidFill>
                <a:latin typeface="Arial"/>
              </a:rPr>
              <a:t>R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epresentation of meteorological data. Governed by the </a:t>
            </a:r>
            <a:r>
              <a:rPr lang="en-US" sz="1800" b="1" i="1" strike="noStrike" spc="-1" dirty="0">
                <a:solidFill>
                  <a:srgbClr val="000000"/>
                </a:solidFill>
                <a:latin typeface="Arial"/>
              </a:rPr>
              <a:t>World Meteorological Organization 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(WMO) through the </a:t>
            </a: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Manual on Codes </a:t>
            </a:r>
            <a:r>
              <a:rPr lang="en-GB" sz="1800" b="0" u="sng" strike="noStrike" spc="-1" dirty="0">
                <a:solidFill>
                  <a:srgbClr val="0000FF"/>
                </a:solidFill>
                <a:highlight>
                  <a:srgbClr val="FFFF00"/>
                </a:highlight>
                <a:uFillTx/>
                <a:latin typeface="Aptos"/>
                <a:ea typeface="Times New Roman"/>
                <a:hlinkClick r:id="rId3"/>
              </a:rPr>
              <a:t>https://library.wmo.int/idurl/4/35625</a:t>
            </a: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  <a:p>
            <a:pPr marL="285840" indent="-28548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Times New Roman"/>
              </a:rPr>
              <a:t>BUFR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Times New Roman"/>
              </a:rPr>
              <a:t> is a binary format.</a:t>
            </a: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  <a:p>
            <a:pPr marL="285840" indent="-285480" algn="just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Times New Roman"/>
              </a:rPr>
              <a:t>Mainly used for meteorological observations, </a:t>
            </a: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Times New Roman"/>
              </a:rPr>
              <a:t>(</a:t>
            </a: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Times New Roman"/>
              </a:rPr>
              <a:t>SYNOP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Times New Roman"/>
              </a:rPr>
              <a:t>,</a:t>
            </a: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Times New Roman"/>
              </a:rPr>
              <a:t>TEMP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Times New Roman"/>
              </a:rPr>
              <a:t>, satellite data, forecast data).</a:t>
            </a: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5" name="TextShape 3"/>
          <p:cNvSpPr txBox="1"/>
          <p:nvPr/>
        </p:nvSpPr>
        <p:spPr>
          <a:xfrm>
            <a:off x="10029600" y="6308280"/>
            <a:ext cx="2158920" cy="21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DC1AC6EC-160E-4A31-AB0D-44FDC057A154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2</a:t>
            </a:fld>
            <a:endParaRPr lang="en-GB" sz="900" b="0" strike="noStrike" spc="-1">
              <a:latin typeface="Times New Roman"/>
            </a:endParaRPr>
          </a:p>
        </p:txBody>
      </p:sp>
      <p:pic>
        <p:nvPicPr>
          <p:cNvPr id="146" name="Picture 6"/>
          <p:cNvPicPr/>
          <p:nvPr/>
        </p:nvPicPr>
        <p:blipFill>
          <a:blip r:embed="rId4"/>
          <a:stretch/>
        </p:blipFill>
        <p:spPr>
          <a:xfrm>
            <a:off x="6228360" y="2324880"/>
            <a:ext cx="4571640" cy="3363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2160000" y="360000"/>
            <a:ext cx="7869240" cy="369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US" sz="2400" b="0" strike="noStrike" spc="-1">
                <a:solidFill>
                  <a:srgbClr val="064E83"/>
                </a:solidFill>
                <a:latin typeface="Arial"/>
              </a:rPr>
              <a:t>BUFR files and BUFR messages	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872280" y="936000"/>
            <a:ext cx="9156960" cy="498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BUFR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 files may contain one or several messages.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A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BUFR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 message contains 6 sections: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49" name="TextShape 3"/>
          <p:cNvSpPr txBox="1"/>
          <p:nvPr/>
        </p:nvSpPr>
        <p:spPr>
          <a:xfrm>
            <a:off x="10029600" y="6308280"/>
            <a:ext cx="2158920" cy="21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80D61871-4D81-43BC-9AE9-737E9B943E81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3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150" name="CustomShape 4"/>
          <p:cNvSpPr/>
          <p:nvPr/>
        </p:nvSpPr>
        <p:spPr>
          <a:xfrm>
            <a:off x="3274920" y="1871640"/>
            <a:ext cx="3685320" cy="553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3E7FCC"/>
              </a:gs>
              <a:gs pos="100000">
                <a:srgbClr val="A4C1FF"/>
              </a:gs>
            </a:gsLst>
            <a:lin ang="16200000"/>
          </a:gra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SECTION 0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indicator section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51" name="CustomShape 5"/>
          <p:cNvSpPr/>
          <p:nvPr/>
        </p:nvSpPr>
        <p:spPr>
          <a:xfrm>
            <a:off x="3274920" y="2539080"/>
            <a:ext cx="3685320" cy="4626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3E7FCC"/>
              </a:gs>
              <a:gs pos="100000">
                <a:srgbClr val="A4C1FF"/>
              </a:gs>
            </a:gsLst>
            <a:lin ang="16200000"/>
          </a:gra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SECTION 1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identification section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52" name="CustomShape 6"/>
          <p:cNvSpPr/>
          <p:nvPr/>
        </p:nvSpPr>
        <p:spPr>
          <a:xfrm>
            <a:off x="3274920" y="3115440"/>
            <a:ext cx="3685320" cy="64692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SECTION 2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local section (optional)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53" name="CustomShape 7"/>
          <p:cNvSpPr/>
          <p:nvPr/>
        </p:nvSpPr>
        <p:spPr>
          <a:xfrm>
            <a:off x="3274920" y="3875760"/>
            <a:ext cx="3685320" cy="47736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SECTION 3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data description section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54" name="CustomShape 8"/>
          <p:cNvSpPr/>
          <p:nvPr/>
        </p:nvSpPr>
        <p:spPr>
          <a:xfrm>
            <a:off x="3274920" y="4478400"/>
            <a:ext cx="3685320" cy="411840"/>
          </a:xfrm>
          <a:prstGeom prst="roundRect">
            <a:avLst>
              <a:gd name="adj" fmla="val 16667"/>
            </a:avLst>
          </a:prstGeom>
          <a:solidFill>
            <a:srgbClr val="92D050"/>
          </a:soli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SECTION 4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Data section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55" name="CustomShape 9"/>
          <p:cNvSpPr/>
          <p:nvPr/>
        </p:nvSpPr>
        <p:spPr>
          <a:xfrm>
            <a:off x="3274920" y="5015520"/>
            <a:ext cx="3685320" cy="646920"/>
          </a:xfrm>
          <a:prstGeom prst="roundRect">
            <a:avLst>
              <a:gd name="adj" fmla="val 16667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SECTION 5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contains 7777 to signal the end of the message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56" name="CustomShape 10"/>
          <p:cNvSpPr/>
          <p:nvPr/>
        </p:nvSpPr>
        <p:spPr>
          <a:xfrm>
            <a:off x="7457040" y="1965600"/>
            <a:ext cx="350280" cy="178668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round/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7" name="CustomShape 11"/>
          <p:cNvSpPr/>
          <p:nvPr/>
        </p:nvSpPr>
        <p:spPr>
          <a:xfrm>
            <a:off x="7457040" y="3951720"/>
            <a:ext cx="223920" cy="91692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round/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58" name="CustomShape 12"/>
          <p:cNvSpPr/>
          <p:nvPr/>
        </p:nvSpPr>
        <p:spPr>
          <a:xfrm>
            <a:off x="7954920" y="2722320"/>
            <a:ext cx="13870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HEADERS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59" name="CustomShape 13"/>
          <p:cNvSpPr/>
          <p:nvPr/>
        </p:nvSpPr>
        <p:spPr>
          <a:xfrm>
            <a:off x="7915320" y="4272120"/>
            <a:ext cx="1091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DATA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60" name="CustomShape 14"/>
          <p:cNvSpPr/>
          <p:nvPr/>
        </p:nvSpPr>
        <p:spPr>
          <a:xfrm>
            <a:off x="2869200" y="1871640"/>
            <a:ext cx="315000" cy="3866760"/>
          </a:xfrm>
          <a:prstGeom prst="leftBrace">
            <a:avLst>
              <a:gd name="adj1" fmla="val 8333"/>
              <a:gd name="adj2" fmla="val 50544"/>
            </a:avLst>
          </a:prstGeom>
          <a:noFill/>
          <a:ln>
            <a:round/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61" name="CustomShape 15"/>
          <p:cNvSpPr/>
          <p:nvPr/>
        </p:nvSpPr>
        <p:spPr>
          <a:xfrm>
            <a:off x="951120" y="3582720"/>
            <a:ext cx="1838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BUFR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message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2160000" y="360000"/>
            <a:ext cx="7869240" cy="369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US" sz="2400" b="0" strike="noStrike" spc="-1" dirty="0">
                <a:solidFill>
                  <a:srgbClr val="064E83"/>
                </a:solidFill>
                <a:latin typeface="Arial"/>
              </a:rPr>
              <a:t>BUFR </a:t>
            </a:r>
            <a:r>
              <a:rPr lang="en-US" sz="2400" spc="-1" dirty="0">
                <a:solidFill>
                  <a:srgbClr val="064E83"/>
                </a:solidFill>
                <a:latin typeface="Arial"/>
              </a:rPr>
              <a:t>metadata (header)</a:t>
            </a:r>
            <a:r>
              <a:rPr lang="en-US" sz="2400" b="0" strike="noStrike" spc="-1" dirty="0">
                <a:solidFill>
                  <a:srgbClr val="064E83"/>
                </a:solidFill>
                <a:latin typeface="Arial"/>
              </a:rPr>
              <a:t>	</a:t>
            </a:r>
            <a:endParaRPr lang="en-US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2160000" y="936000"/>
            <a:ext cx="7869240" cy="498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4" name="TextShape 3"/>
          <p:cNvSpPr txBox="1"/>
          <p:nvPr/>
        </p:nvSpPr>
        <p:spPr>
          <a:xfrm>
            <a:off x="10029600" y="6308280"/>
            <a:ext cx="2158920" cy="21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8C8F711C-39E4-4380-A923-AD48D36B4ACF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4</a:t>
            </a:fld>
            <a:endParaRPr lang="en-GB" sz="900" b="0" strike="noStrike" spc="-1">
              <a:latin typeface="Times New Roman"/>
            </a:endParaRPr>
          </a:p>
        </p:txBody>
      </p:sp>
      <p:pic>
        <p:nvPicPr>
          <p:cNvPr id="165" name="Picture 6"/>
          <p:cNvPicPr/>
          <p:nvPr/>
        </p:nvPicPr>
        <p:blipFill>
          <a:blip r:embed="rId2"/>
          <a:stretch/>
        </p:blipFill>
        <p:spPr>
          <a:xfrm>
            <a:off x="2208240" y="971280"/>
            <a:ext cx="7772040" cy="4915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2160000" y="360000"/>
            <a:ext cx="7869240" cy="369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US" sz="2400" b="0" strike="noStrike" spc="-1">
                <a:solidFill>
                  <a:srgbClr val="064E83"/>
                </a:solidFill>
                <a:latin typeface="Arial"/>
              </a:rPr>
              <a:t>BUFR Data section (sections 3 and 4)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TextShape 2"/>
          <p:cNvSpPr txBox="1"/>
          <p:nvPr/>
        </p:nvSpPr>
        <p:spPr>
          <a:xfrm>
            <a:off x="742680" y="936000"/>
            <a:ext cx="10867320" cy="5371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Contains the Data description section ( recipe) and the binary data ( ingredients). 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8" name="TextShape 3"/>
          <p:cNvSpPr txBox="1"/>
          <p:nvPr/>
        </p:nvSpPr>
        <p:spPr>
          <a:xfrm>
            <a:off x="10029600" y="6308280"/>
            <a:ext cx="2158920" cy="21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72780646-A5E5-45F3-9F54-DFF667188F44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5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169" name="CustomShape 4"/>
          <p:cNvSpPr/>
          <p:nvPr/>
        </p:nvSpPr>
        <p:spPr>
          <a:xfrm>
            <a:off x="1162080" y="1981440"/>
            <a:ext cx="4887000" cy="640800"/>
          </a:xfrm>
          <a:prstGeom prst="foldedCorner">
            <a:avLst>
              <a:gd name="adj" fmla="val 16667"/>
            </a:avLst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Courier New"/>
              </a:rPr>
              <a:t>309007,222000,101000,031002,031031</a:t>
            </a:r>
            <a:endParaRPr lang="en-GB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Courier New"/>
              </a:rPr>
              <a:t>001031,001032,101000,031002,033007 </a:t>
            </a:r>
            <a:endParaRPr lang="en-GB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1800" b="0" strike="noStrike" spc="-1">
              <a:latin typeface="Arial"/>
            </a:endParaRPr>
          </a:p>
        </p:txBody>
      </p:sp>
      <p:sp>
        <p:nvSpPr>
          <p:cNvPr id="170" name="CustomShape 5"/>
          <p:cNvSpPr/>
          <p:nvPr/>
        </p:nvSpPr>
        <p:spPr>
          <a:xfrm>
            <a:off x="1162080" y="1497600"/>
            <a:ext cx="4266720" cy="4726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Section 3 : Data Description Section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71" name="CustomShape 6"/>
          <p:cNvSpPr/>
          <p:nvPr/>
        </p:nvSpPr>
        <p:spPr>
          <a:xfrm>
            <a:off x="1207080" y="3946320"/>
            <a:ext cx="4813200" cy="827280"/>
          </a:xfrm>
          <a:prstGeom prst="foldedCorner">
            <a:avLst>
              <a:gd name="adj" fmla="val 16667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1001000111000111111001000110001000100000110000100010001000100001000010000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72" name="CustomShape 7"/>
          <p:cNvSpPr/>
          <p:nvPr/>
        </p:nvSpPr>
        <p:spPr>
          <a:xfrm>
            <a:off x="1207080" y="3533760"/>
            <a:ext cx="3110760" cy="4122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Section 4 : Data section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73" name="CustomShape 8"/>
          <p:cNvSpPr/>
          <p:nvPr/>
        </p:nvSpPr>
        <p:spPr>
          <a:xfrm>
            <a:off x="1194840" y="2633040"/>
            <a:ext cx="2464560" cy="656640"/>
          </a:xfrm>
          <a:prstGeom prst="wedgeEllipseCallout">
            <a:avLst>
              <a:gd name="adj1" fmla="val 13617"/>
              <a:gd name="adj2" fmla="val -63214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Descriptors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74" name="CustomShape 9"/>
          <p:cNvSpPr/>
          <p:nvPr/>
        </p:nvSpPr>
        <p:spPr>
          <a:xfrm>
            <a:off x="4140360" y="3024360"/>
            <a:ext cx="3440880" cy="412200"/>
          </a:xfrm>
          <a:prstGeom prst="wedgeRoundRectCallout">
            <a:avLst>
              <a:gd name="adj1" fmla="val -14276"/>
              <a:gd name="adj2" fmla="val 203553"/>
              <a:gd name="adj3" fmla="val 16667"/>
            </a:avLst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4A7EBB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Binary data(bit stream) </a:t>
            </a:r>
            <a:endParaRPr lang="en-GB" sz="1800" b="0" strike="noStrike" spc="-1">
              <a:latin typeface="Arial"/>
            </a:endParaRPr>
          </a:p>
        </p:txBody>
      </p:sp>
      <p:pic>
        <p:nvPicPr>
          <p:cNvPr id="175" name="Picture 4"/>
          <p:cNvPicPr/>
          <p:nvPr/>
        </p:nvPicPr>
        <p:blipFill>
          <a:blip r:embed="rId2"/>
          <a:stretch/>
        </p:blipFill>
        <p:spPr>
          <a:xfrm>
            <a:off x="9725400" y="1512000"/>
            <a:ext cx="1297800" cy="1946880"/>
          </a:xfrm>
          <a:prstGeom prst="rect">
            <a:avLst/>
          </a:prstGeom>
          <a:ln>
            <a:noFill/>
          </a:ln>
        </p:spPr>
      </p:pic>
      <p:pic>
        <p:nvPicPr>
          <p:cNvPr id="176" name="Picture 5"/>
          <p:cNvPicPr/>
          <p:nvPr/>
        </p:nvPicPr>
        <p:blipFill>
          <a:blip r:embed="rId3"/>
          <a:stretch/>
        </p:blipFill>
        <p:spPr>
          <a:xfrm>
            <a:off x="6139440" y="1461600"/>
            <a:ext cx="1854720" cy="1207080"/>
          </a:xfrm>
          <a:prstGeom prst="rect">
            <a:avLst/>
          </a:prstGeom>
          <a:ln>
            <a:noFill/>
          </a:ln>
        </p:spPr>
      </p:pic>
      <p:sp>
        <p:nvSpPr>
          <p:cNvPr id="177" name="CustomShape 10"/>
          <p:cNvSpPr/>
          <p:nvPr/>
        </p:nvSpPr>
        <p:spPr>
          <a:xfrm>
            <a:off x="7994160" y="2065680"/>
            <a:ext cx="17168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type="triangle" w="med" len="med"/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78" name="CustomShape 11"/>
          <p:cNvSpPr/>
          <p:nvPr/>
        </p:nvSpPr>
        <p:spPr>
          <a:xfrm flipV="1">
            <a:off x="7994160" y="3428640"/>
            <a:ext cx="1716840" cy="861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type="triangle" w="med" len="med"/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79" name="CustomShape 12"/>
          <p:cNvSpPr/>
          <p:nvPr/>
        </p:nvSpPr>
        <p:spPr>
          <a:xfrm flipH="1">
            <a:off x="10367280" y="3458880"/>
            <a:ext cx="360" cy="429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type="triangle" w="med" len="med"/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80" name="CustomShape 13"/>
          <p:cNvSpPr/>
          <p:nvPr/>
        </p:nvSpPr>
        <p:spPr>
          <a:xfrm>
            <a:off x="9419760" y="3926160"/>
            <a:ext cx="2028240" cy="36468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BUFR Message</a:t>
            </a:r>
            <a:endParaRPr lang="en-GB" sz="1800" b="0" strike="noStrike" spc="-1">
              <a:latin typeface="Arial"/>
            </a:endParaRPr>
          </a:p>
        </p:txBody>
      </p:sp>
      <p:pic>
        <p:nvPicPr>
          <p:cNvPr id="181" name="Picture 180"/>
          <p:cNvPicPr/>
          <p:nvPr/>
        </p:nvPicPr>
        <p:blipFill>
          <a:blip r:embed="rId4"/>
          <a:srcRect l="15545" t="7304" r="14107" b="7650"/>
          <a:stretch/>
        </p:blipFill>
        <p:spPr>
          <a:xfrm>
            <a:off x="9792000" y="4392000"/>
            <a:ext cx="1488600" cy="1799640"/>
          </a:xfrm>
          <a:prstGeom prst="rect">
            <a:avLst/>
          </a:prstGeom>
          <a:ln>
            <a:noFill/>
          </a:ln>
        </p:spPr>
      </p:pic>
      <p:pic>
        <p:nvPicPr>
          <p:cNvPr id="182" name="Picture 181"/>
          <p:cNvPicPr/>
          <p:nvPr/>
        </p:nvPicPr>
        <p:blipFill>
          <a:blip r:embed="rId5"/>
          <a:stretch/>
        </p:blipFill>
        <p:spPr>
          <a:xfrm>
            <a:off x="6048000" y="3528000"/>
            <a:ext cx="1800000" cy="180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2160000" y="360000"/>
            <a:ext cx="7869240" cy="369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US" sz="2400" b="0" strike="noStrike" spc="-1">
                <a:solidFill>
                  <a:srgbClr val="064E83"/>
                </a:solidFill>
                <a:latin typeface="Arial"/>
              </a:rPr>
              <a:t>BUFR tables	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TextShape 2"/>
          <p:cNvSpPr txBox="1"/>
          <p:nvPr/>
        </p:nvSpPr>
        <p:spPr>
          <a:xfrm>
            <a:off x="704160" y="729360"/>
            <a:ext cx="10161360" cy="5192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To decode a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BUFR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 message, we need to know how to parse the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</a:rPr>
              <a:t>bit stream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contained in the message. To do so, we need the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WMO BUFR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tables.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A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</a:rPr>
              <a:t>bit stream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is a sequence of octets ( 1 octet=8 bits).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Times New Roman"/>
              </a:rPr>
              <a:t>WMO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Times New Roman"/>
              </a:rPr>
              <a:t> provides and updates the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Times New Roman"/>
              </a:rPr>
              <a:t>BUFR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Times New Roman"/>
              </a:rPr>
              <a:t> tables twice a year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Times New Roman"/>
              </a:rPr>
              <a:t>ecCodes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Times New Roman"/>
              </a:rPr>
              <a:t>includes the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Times New Roman"/>
              </a:rPr>
              <a:t>WMO BUFR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Times New Roman"/>
              </a:rPr>
              <a:t>tables.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There are 4 tables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5" name="TextShape 3"/>
          <p:cNvSpPr txBox="1"/>
          <p:nvPr/>
        </p:nvSpPr>
        <p:spPr>
          <a:xfrm>
            <a:off x="10029600" y="6308280"/>
            <a:ext cx="2158920" cy="21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09C17BD2-3B10-4487-8107-B3B15B08FF39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6</a:t>
            </a:fld>
            <a:endParaRPr lang="en-GB" sz="900" b="0" strike="noStrike" spc="-1">
              <a:latin typeface="Times New Roman"/>
            </a:endParaRPr>
          </a:p>
        </p:txBody>
      </p:sp>
      <p:graphicFrame>
        <p:nvGraphicFramePr>
          <p:cNvPr id="186" name="Table 4"/>
          <p:cNvGraphicFramePr/>
          <p:nvPr/>
        </p:nvGraphicFramePr>
        <p:xfrm>
          <a:off x="2595240" y="3453480"/>
          <a:ext cx="6113160" cy="1854000"/>
        </p:xfrm>
        <a:graphic>
          <a:graphicData uri="http://schemas.openxmlformats.org/drawingml/2006/table">
            <a:tbl>
              <a:tblPr/>
              <a:tblGrid>
                <a:gridCol w="139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199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TABLE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FFFFFF"/>
                          </a:solidFill>
                          <a:latin typeface="Arial"/>
                        </a:rPr>
                        <a:t>CONTENTS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796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TABLE A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BDCC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Data category (surface data/ Radar Data….)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BDC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TABLE B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DEE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Contains the BUFR keys ( elements)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DEE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TABLE C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BDCC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Operators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BDC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TABLE D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DEEE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BUFR Common Sequences (templates)</a:t>
                      </a:r>
                      <a:endParaRPr lang="en-GB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DEE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2160000" y="360000"/>
            <a:ext cx="7869240" cy="369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US" sz="2400" b="0" strike="noStrike" spc="-1">
                <a:solidFill>
                  <a:srgbClr val="064E83"/>
                </a:solidFill>
                <a:latin typeface="Arial"/>
              </a:rPr>
              <a:t>BUFR descriptors (elements) and its attributes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TextShape 2"/>
          <p:cNvSpPr txBox="1"/>
          <p:nvPr/>
        </p:nvSpPr>
        <p:spPr>
          <a:xfrm>
            <a:off x="3142800" y="946440"/>
            <a:ext cx="5903280" cy="498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200"/>
              </a:lnSpc>
              <a:spcBef>
                <a:spcPts val="1100"/>
              </a:spcBef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32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89" name="TextShape 3"/>
          <p:cNvSpPr txBox="1"/>
          <p:nvPr/>
        </p:nvSpPr>
        <p:spPr>
          <a:xfrm>
            <a:off x="10029600" y="6308280"/>
            <a:ext cx="2158920" cy="21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146396B7-18D8-4F32-B8D5-2AD707F6165D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7</a:t>
            </a:fld>
            <a:endParaRPr lang="en-GB" sz="900" b="0" strike="noStrike" spc="-1">
              <a:latin typeface="Times New Roman"/>
            </a:endParaRPr>
          </a:p>
        </p:txBody>
      </p:sp>
      <p:pic>
        <p:nvPicPr>
          <p:cNvPr id="190" name="Picture 14_1"/>
          <p:cNvPicPr/>
          <p:nvPr/>
        </p:nvPicPr>
        <p:blipFill>
          <a:blip r:embed="rId2"/>
          <a:stretch/>
        </p:blipFill>
        <p:spPr>
          <a:xfrm>
            <a:off x="861840" y="1105200"/>
            <a:ext cx="10047600" cy="5495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2160000" y="360000"/>
            <a:ext cx="7869240" cy="369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US" sz="2400" b="0" strike="noStrike" spc="-1">
                <a:solidFill>
                  <a:srgbClr val="064E83"/>
                </a:solidFill>
                <a:latin typeface="Arial"/>
              </a:rPr>
              <a:t>BUFR sequences ( templates)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TextShape 2"/>
          <p:cNvSpPr txBox="1"/>
          <p:nvPr/>
        </p:nvSpPr>
        <p:spPr>
          <a:xfrm>
            <a:off x="714600" y="936000"/>
            <a:ext cx="10562400" cy="498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F=3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 indicates sequences. For example: </a:t>
            </a: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r>
              <a:rPr lang="en-GB" sz="1800" b="1" strike="noStrike" spc="-1">
                <a:solidFill>
                  <a:srgbClr val="000000"/>
                </a:solidFill>
                <a:latin typeface="Courier New"/>
              </a:rPr>
              <a:t>"</a:t>
            </a:r>
            <a:r>
              <a:rPr lang="en-GB" sz="1800" b="1" strike="noStrike" spc="-1">
                <a:solidFill>
                  <a:srgbClr val="FF0000"/>
                </a:solidFill>
                <a:latin typeface="Courier New"/>
              </a:rPr>
              <a:t>301002</a:t>
            </a:r>
            <a:r>
              <a:rPr lang="en-GB" sz="1800" b="1" strike="noStrike" spc="-1">
                <a:solidFill>
                  <a:srgbClr val="000000"/>
                </a:solidFill>
                <a:latin typeface="Courier New"/>
              </a:rPr>
              <a:t>" = [  </a:t>
            </a:r>
            <a:r>
              <a:rPr lang="en-GB" sz="1800" b="1" strike="noStrike" spc="-1">
                <a:solidFill>
                  <a:srgbClr val="00B050"/>
                </a:solidFill>
                <a:latin typeface="Courier New"/>
              </a:rPr>
              <a:t>005001</a:t>
            </a:r>
            <a:r>
              <a:rPr lang="en-GB" sz="1800" b="1" strike="noStrike" spc="-1">
                <a:solidFill>
                  <a:srgbClr val="000000"/>
                </a:solidFill>
                <a:latin typeface="Courier New"/>
              </a:rPr>
              <a:t>, </a:t>
            </a:r>
            <a:r>
              <a:rPr lang="en-GB" sz="1800" b="1" strike="noStrike" spc="-1">
                <a:solidFill>
                  <a:srgbClr val="00B050"/>
                </a:solidFill>
                <a:latin typeface="Courier New"/>
              </a:rPr>
              <a:t>006001</a:t>
            </a:r>
            <a:r>
              <a:rPr lang="en-GB" sz="1800" b="1" strike="noStrike" spc="-1">
                <a:solidFill>
                  <a:srgbClr val="000000"/>
                </a:solidFill>
                <a:latin typeface="Courier New"/>
              </a:rPr>
              <a:t>, </a:t>
            </a:r>
            <a:r>
              <a:rPr lang="en-GB" sz="1800" b="1" strike="noStrike" spc="-1">
                <a:solidFill>
                  <a:srgbClr val="00B050"/>
                </a:solidFill>
                <a:latin typeface="Courier New"/>
              </a:rPr>
              <a:t>007001</a:t>
            </a:r>
            <a:r>
              <a:rPr lang="en-GB" sz="1800" b="1" strike="noStrike" spc="-1">
                <a:solidFill>
                  <a:srgbClr val="000000"/>
                </a:solidFill>
                <a:latin typeface="Courier New"/>
              </a:rPr>
              <a:t> ]</a:t>
            </a: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The sequence </a:t>
            </a:r>
            <a:r>
              <a:rPr lang="en-US" sz="1800" b="1" strike="noStrike" spc="-1" dirty="0">
                <a:solidFill>
                  <a:srgbClr val="FF0000"/>
                </a:solidFill>
                <a:latin typeface="Arial"/>
              </a:rPr>
              <a:t>301002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 is made of three descriptors </a:t>
            </a:r>
            <a:r>
              <a:rPr lang="en-US" sz="1800" b="0" strike="noStrike" spc="-1" dirty="0">
                <a:solidFill>
                  <a:srgbClr val="00B050"/>
                </a:solidFill>
                <a:latin typeface="Arial"/>
              </a:rPr>
              <a:t>005001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US" sz="1800" b="0" strike="noStrike" spc="-1" dirty="0">
                <a:solidFill>
                  <a:srgbClr val="00B050"/>
                </a:solidFill>
                <a:latin typeface="Arial"/>
              </a:rPr>
              <a:t>006001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 and </a:t>
            </a:r>
            <a:r>
              <a:rPr lang="en-US" sz="1800" b="0" strike="noStrike" spc="-1" dirty="0">
                <a:solidFill>
                  <a:srgbClr val="00B050"/>
                </a:solidFill>
                <a:latin typeface="Arial"/>
              </a:rPr>
              <a:t>007001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. The sequences appear in </a:t>
            </a: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Table D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(Common Sequences).</a:t>
            </a: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  <a:p>
            <a:pPr algn="just"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Some sequences expand to other sub sequences and contain different elements inside, including replications. It is important to know the expanded sequence when reading the </a:t>
            </a: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BUFR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 message.</a:t>
            </a: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1800" b="0" strike="noStrike" spc="-1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3" name="TextShape 3"/>
          <p:cNvSpPr txBox="1"/>
          <p:nvPr/>
        </p:nvSpPr>
        <p:spPr>
          <a:xfrm>
            <a:off x="10029600" y="6308280"/>
            <a:ext cx="2158920" cy="21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A0185DE0-5577-417D-98BE-D4D5C4EB0047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8</a:t>
            </a:fld>
            <a:endParaRPr lang="en-GB" sz="9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Shape 1"/>
          <p:cNvSpPr txBox="1"/>
          <p:nvPr/>
        </p:nvSpPr>
        <p:spPr>
          <a:xfrm>
            <a:off x="2160000" y="360000"/>
            <a:ext cx="7869240" cy="369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801"/>
              </a:lnSpc>
            </a:pPr>
            <a:r>
              <a:rPr lang="en-US" sz="2400" b="0" strike="noStrike" spc="-1">
                <a:solidFill>
                  <a:srgbClr val="064E83"/>
                </a:solidFill>
                <a:latin typeface="Arial"/>
              </a:rPr>
              <a:t>Resources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TextShape 2"/>
          <p:cNvSpPr txBox="1"/>
          <p:nvPr/>
        </p:nvSpPr>
        <p:spPr>
          <a:xfrm>
            <a:off x="2160000" y="936000"/>
            <a:ext cx="7869240" cy="498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pPr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r>
              <a:rPr lang="en-US" sz="1800" b="0" u="sng" strike="noStrike" spc="-1">
                <a:solidFill>
                  <a:srgbClr val="0000FF"/>
                </a:solidFill>
                <a:uFillTx/>
                <a:latin typeface="Arial"/>
                <a:hlinkClick r:id="rId2"/>
              </a:rPr>
              <a:t>Videos: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sng" strike="noStrike" spc="-1">
                <a:solidFill>
                  <a:srgbClr val="0000FF"/>
                </a:solidFill>
                <a:uFillTx/>
                <a:latin typeface="Arial"/>
                <a:hlinkClick r:id="rId2"/>
              </a:rPr>
              <a:t>https://www.youtube.com/watch?v=Xf2YuIzVS7g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sng" strike="noStrike" spc="-1">
                <a:solidFill>
                  <a:srgbClr val="0000FF"/>
                </a:solidFill>
                <a:uFillTx/>
                <a:latin typeface="Arial"/>
                <a:hlinkClick r:id="rId3"/>
              </a:rPr>
              <a:t>https://www.youtube.com/watch?app=desktop&amp;v=d-iiVT2XxTw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sng" strike="noStrike" spc="-1">
                <a:solidFill>
                  <a:srgbClr val="0000FF"/>
                </a:solidFill>
                <a:uFillTx/>
                <a:latin typeface="Arial"/>
                <a:hlinkClick r:id="rId4"/>
              </a:rPr>
              <a:t>https://www.youtube.com/watch?v=xQx2214buVU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ECMWF training pages: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sng" strike="noStrike" spc="-1">
                <a:solidFill>
                  <a:srgbClr val="0000FF"/>
                </a:solidFill>
                <a:uFillTx/>
                <a:latin typeface="Arial"/>
                <a:hlinkClick r:id="rId5"/>
              </a:rPr>
              <a:t>https://learning.ecmwf.int/mod/scorm/player.php?a=176&amp;currentorg=Introduction_to_BUFR_decoding_with_ecCodes_ORG&amp;scoid=452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ts val="2200"/>
              </a:lnSpc>
              <a:spcBef>
                <a:spcPts val="1100"/>
              </a:spcBef>
              <a:tabLst>
                <a:tab pos="0" algn="l"/>
              </a:tabLst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ecCodes confluence: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  <a:p>
            <a:pPr indent="-179640">
              <a:lnSpc>
                <a:spcPts val="2200"/>
              </a:lnSpc>
              <a:spcBef>
                <a:spcPts val="1100"/>
              </a:spcBef>
              <a:buClr>
                <a:srgbClr val="064E83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800" b="0" u="sng" strike="noStrike" spc="-1">
                <a:solidFill>
                  <a:srgbClr val="0000FF"/>
                </a:solidFill>
                <a:uFillTx/>
                <a:latin typeface="Arial"/>
                <a:hlinkClick r:id="rId6"/>
              </a:rPr>
              <a:t>https://confluence.ecmwf.int/display/ECC/ecCodes+Home</a:t>
            </a: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96" name="TextShape 3"/>
          <p:cNvSpPr txBox="1"/>
          <p:nvPr/>
        </p:nvSpPr>
        <p:spPr>
          <a:xfrm>
            <a:off x="10029600" y="6308280"/>
            <a:ext cx="2158920" cy="215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fld id="{3AB2B047-D1F0-4E19-BD5D-3EF6C673BD7C}" type="slidenum">
              <a:rPr lang="en-US" sz="900" b="1" strike="noStrike" spc="-1">
                <a:solidFill>
                  <a:srgbClr val="064E83"/>
                </a:solidFill>
                <a:latin typeface="Arial"/>
              </a:rPr>
              <a:t>9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197" name="TextShape 4"/>
          <p:cNvSpPr txBox="1"/>
          <p:nvPr/>
        </p:nvSpPr>
        <p:spPr>
          <a:xfrm>
            <a:off x="3502440" y="6308280"/>
            <a:ext cx="4053240" cy="230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00" b="1" strike="noStrike" cap="all" spc="-1">
                <a:solidFill>
                  <a:srgbClr val="064E83"/>
                </a:solidFill>
                <a:latin typeface="Arial"/>
              </a:rPr>
              <a:t>European Centre for Medium-Range Weather Forecasts</a:t>
            </a:r>
            <a:endParaRPr lang="en-GB" sz="9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1244</TotalTime>
  <Words>534</Words>
  <Application>Microsoft Macintosh PowerPoint</Application>
  <PresentationFormat>Custom</PresentationFormat>
  <Paragraphs>85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Courier New</vt:lpstr>
      <vt:lpstr>Times New Roman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ECMWF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Robert Hine</dc:creator>
  <dc:description/>
  <cp:lastModifiedBy>Roberto Ribas</cp:lastModifiedBy>
  <cp:revision>65</cp:revision>
  <cp:lastPrinted>2014-11-19T12:15:44Z</cp:lastPrinted>
  <dcterms:created xsi:type="dcterms:W3CDTF">2015-04-17T12:46:57Z</dcterms:created>
  <dcterms:modified xsi:type="dcterms:W3CDTF">2024-11-21T09:16:13Z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ECMWF</vt:lpwstr>
  </property>
  <property fmtid="{D5CDD505-2E9C-101B-9397-08002B2CF9AE}" pid="4" name="ContentTypeId">
    <vt:lpwstr>0x01010079BE5B23F872F249BA78B9EED1161059</vt:lpwstr>
  </property>
  <property fmtid="{D5CDD505-2E9C-101B-9397-08002B2CF9AE}" pid="5" name="HiddenSlides">
    <vt:i4>0</vt:i4>
  </property>
  <property fmtid="{D5CDD505-2E9C-101B-9397-08002B2CF9AE}" pid="6" name="HyperlinksChanged">
    <vt:bool>false</vt:bool>
  </property>
  <property fmtid="{D5CDD505-2E9C-101B-9397-08002B2CF9AE}" pid="7" name="LinksUpToDate">
    <vt:bool>false</vt:bool>
  </property>
  <property fmtid="{D5CDD505-2E9C-101B-9397-08002B2CF9AE}" pid="8" name="MMClips">
    <vt:i4>0</vt:i4>
  </property>
  <property fmtid="{D5CDD505-2E9C-101B-9397-08002B2CF9AE}" pid="9" name="Notes">
    <vt:i4>3</vt:i4>
  </property>
  <property fmtid="{D5CDD505-2E9C-101B-9397-08002B2CF9AE}" pid="10" name="Order">
    <vt:i4>1400</vt:i4>
  </property>
  <property fmtid="{D5CDD505-2E9C-101B-9397-08002B2CF9AE}" pid="11" name="PresentationFormat">
    <vt:lpwstr>Custom</vt:lpwstr>
  </property>
  <property fmtid="{D5CDD505-2E9C-101B-9397-08002B2CF9AE}" pid="12" name="ScaleCrop">
    <vt:bool>false</vt:bool>
  </property>
  <property fmtid="{D5CDD505-2E9C-101B-9397-08002B2CF9AE}" pid="13" name="ShareDoc">
    <vt:bool>false</vt:bool>
  </property>
  <property fmtid="{D5CDD505-2E9C-101B-9397-08002B2CF9AE}" pid="14" name="Slides">
    <vt:i4>39</vt:i4>
  </property>
</Properties>
</file>